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69" r:id="rId4"/>
    <p:sldId id="272" r:id="rId5"/>
    <p:sldId id="270" r:id="rId6"/>
    <p:sldId id="271" r:id="rId7"/>
    <p:sldId id="273" r:id="rId8"/>
    <p:sldId id="274" r:id="rId9"/>
    <p:sldId id="275" r:id="rId10"/>
    <p:sldId id="276" r:id="rId11"/>
    <p:sldId id="277" r:id="rId12"/>
    <p:sldId id="278" r:id="rId13"/>
    <p:sldId id="279" r:id="rId14"/>
    <p:sldId id="2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8" d="100"/>
          <a:sy n="78" d="100"/>
        </p:scale>
        <p:origin x="87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E9DB8E0-58DC-4860-A856-8C79D353233E}" type="datetimeFigureOut">
              <a:rPr lang="ru-KZ" smtClean="0"/>
              <a:t>21.09.2024</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E8D34D61-36BF-430E-AD35-51E5A6DD3953}" type="slidenum">
              <a:rPr lang="ru-KZ" smtClean="0"/>
              <a:t>‹#›</a:t>
            </a:fld>
            <a:endParaRPr lang="ru-KZ"/>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1840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E9DB8E0-58DC-4860-A856-8C79D353233E}" type="datetimeFigureOut">
              <a:rPr lang="ru-KZ" smtClean="0"/>
              <a:t>21.09.2024</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E8D34D61-36BF-430E-AD35-51E5A6DD3953}" type="slidenum">
              <a:rPr lang="ru-KZ" smtClean="0"/>
              <a:t>‹#›</a:t>
            </a:fld>
            <a:endParaRPr lang="ru-KZ"/>
          </a:p>
        </p:txBody>
      </p:sp>
    </p:spTree>
    <p:extLst>
      <p:ext uri="{BB962C8B-B14F-4D97-AF65-F5344CB8AC3E}">
        <p14:creationId xmlns:p14="http://schemas.microsoft.com/office/powerpoint/2010/main" val="2939660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E9DB8E0-58DC-4860-A856-8C79D353233E}" type="datetimeFigureOut">
              <a:rPr lang="ru-KZ" smtClean="0"/>
              <a:t>21.09.2024</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E8D34D61-36BF-430E-AD35-51E5A6DD3953}" type="slidenum">
              <a:rPr lang="ru-KZ" smtClean="0"/>
              <a:t>‹#›</a:t>
            </a:fld>
            <a:endParaRPr lang="ru-KZ"/>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097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E9DB8E0-58DC-4860-A856-8C79D353233E}" type="datetimeFigureOut">
              <a:rPr lang="ru-KZ" smtClean="0"/>
              <a:t>21.09.2024</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E8D34D61-36BF-430E-AD35-51E5A6DD3953}" type="slidenum">
              <a:rPr lang="ru-KZ" smtClean="0"/>
              <a:t>‹#›</a:t>
            </a:fld>
            <a:endParaRPr lang="ru-KZ"/>
          </a:p>
        </p:txBody>
      </p:sp>
    </p:spTree>
    <p:extLst>
      <p:ext uri="{BB962C8B-B14F-4D97-AF65-F5344CB8AC3E}">
        <p14:creationId xmlns:p14="http://schemas.microsoft.com/office/powerpoint/2010/main" val="3090929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E9DB8E0-58DC-4860-A856-8C79D353233E}" type="datetimeFigureOut">
              <a:rPr lang="ru-KZ" smtClean="0"/>
              <a:t>21.09.2024</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E8D34D61-36BF-430E-AD35-51E5A6DD3953}" type="slidenum">
              <a:rPr lang="ru-KZ" smtClean="0"/>
              <a:t>‹#›</a:t>
            </a:fld>
            <a:endParaRPr lang="ru-KZ"/>
          </a:p>
        </p:txBody>
      </p:sp>
    </p:spTree>
    <p:extLst>
      <p:ext uri="{BB962C8B-B14F-4D97-AF65-F5344CB8AC3E}">
        <p14:creationId xmlns:p14="http://schemas.microsoft.com/office/powerpoint/2010/main" val="461565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E9DB8E0-58DC-4860-A856-8C79D353233E}" type="datetimeFigureOut">
              <a:rPr lang="ru-KZ" smtClean="0"/>
              <a:t>21.09.2024</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E8D34D61-36BF-430E-AD35-51E5A6DD3953}" type="slidenum">
              <a:rPr lang="ru-KZ" smtClean="0"/>
              <a:t>‹#›</a:t>
            </a:fld>
            <a:endParaRPr lang="ru-KZ"/>
          </a:p>
        </p:txBody>
      </p:sp>
    </p:spTree>
    <p:extLst>
      <p:ext uri="{BB962C8B-B14F-4D97-AF65-F5344CB8AC3E}">
        <p14:creationId xmlns:p14="http://schemas.microsoft.com/office/powerpoint/2010/main" val="49936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E9DB8E0-58DC-4860-A856-8C79D353233E}" type="datetimeFigureOut">
              <a:rPr lang="ru-KZ" smtClean="0"/>
              <a:t>21.09.2024</a:t>
            </a:fld>
            <a:endParaRPr lang="ru-KZ"/>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KZ"/>
          </a:p>
        </p:txBody>
      </p:sp>
      <p:sp>
        <p:nvSpPr>
          <p:cNvPr id="9" name="Slide Number Placeholder 8"/>
          <p:cNvSpPr>
            <a:spLocks noGrp="1"/>
          </p:cNvSpPr>
          <p:nvPr>
            <p:ph type="sldNum" sz="quarter" idx="12"/>
          </p:nvPr>
        </p:nvSpPr>
        <p:spPr/>
        <p:txBody>
          <a:bodyPr/>
          <a:lstStyle/>
          <a:p>
            <a:fld id="{E8D34D61-36BF-430E-AD35-51E5A6DD3953}" type="slidenum">
              <a:rPr lang="ru-KZ" smtClean="0"/>
              <a:t>‹#›</a:t>
            </a:fld>
            <a:endParaRPr lang="ru-KZ"/>
          </a:p>
        </p:txBody>
      </p:sp>
    </p:spTree>
    <p:extLst>
      <p:ext uri="{BB962C8B-B14F-4D97-AF65-F5344CB8AC3E}">
        <p14:creationId xmlns:p14="http://schemas.microsoft.com/office/powerpoint/2010/main" val="2139345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E9DB8E0-58DC-4860-A856-8C79D353233E}" type="datetimeFigureOut">
              <a:rPr lang="ru-KZ" smtClean="0"/>
              <a:t>21.09.2024</a:t>
            </a:fld>
            <a:endParaRPr lang="ru-KZ"/>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KZ"/>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8D34D61-36BF-430E-AD35-51E5A6DD3953}" type="slidenum">
              <a:rPr lang="ru-KZ" smtClean="0"/>
              <a:t>‹#›</a:t>
            </a:fld>
            <a:endParaRPr lang="ru-KZ"/>
          </a:p>
        </p:txBody>
      </p:sp>
    </p:spTree>
    <p:extLst>
      <p:ext uri="{BB962C8B-B14F-4D97-AF65-F5344CB8AC3E}">
        <p14:creationId xmlns:p14="http://schemas.microsoft.com/office/powerpoint/2010/main" val="4122881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AE9DB8E0-58DC-4860-A856-8C79D353233E}" type="datetimeFigureOut">
              <a:rPr lang="ru-KZ" smtClean="0"/>
              <a:t>21.09.2024</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E8D34D61-36BF-430E-AD35-51E5A6DD3953}" type="slidenum">
              <a:rPr lang="ru-KZ" smtClean="0"/>
              <a:t>‹#›</a:t>
            </a:fld>
            <a:endParaRPr lang="ru-KZ"/>
          </a:p>
        </p:txBody>
      </p:sp>
    </p:spTree>
    <p:extLst>
      <p:ext uri="{BB962C8B-B14F-4D97-AF65-F5344CB8AC3E}">
        <p14:creationId xmlns:p14="http://schemas.microsoft.com/office/powerpoint/2010/main" val="4173104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E9DB8E0-58DC-4860-A856-8C79D353233E}" type="datetimeFigureOut">
              <a:rPr lang="ru-KZ" smtClean="0"/>
              <a:t>21.09.2024</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E8D34D61-36BF-430E-AD35-51E5A6DD3953}" type="slidenum">
              <a:rPr lang="ru-KZ" smtClean="0"/>
              <a:t>‹#›</a:t>
            </a:fld>
            <a:endParaRPr lang="ru-KZ"/>
          </a:p>
        </p:txBody>
      </p:sp>
    </p:spTree>
    <p:extLst>
      <p:ext uri="{BB962C8B-B14F-4D97-AF65-F5344CB8AC3E}">
        <p14:creationId xmlns:p14="http://schemas.microsoft.com/office/powerpoint/2010/main" val="3579733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E9DB8E0-58DC-4860-A856-8C79D353233E}" type="datetimeFigureOut">
              <a:rPr lang="ru-KZ" smtClean="0"/>
              <a:t>21.09.2024</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E8D34D61-36BF-430E-AD35-51E5A6DD3953}" type="slidenum">
              <a:rPr lang="ru-KZ" smtClean="0"/>
              <a:t>‹#›</a:t>
            </a:fld>
            <a:endParaRPr lang="ru-KZ"/>
          </a:p>
        </p:txBody>
      </p:sp>
    </p:spTree>
    <p:extLst>
      <p:ext uri="{BB962C8B-B14F-4D97-AF65-F5344CB8AC3E}">
        <p14:creationId xmlns:p14="http://schemas.microsoft.com/office/powerpoint/2010/main" val="2364035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E9DB8E0-58DC-4860-A856-8C79D353233E}" type="datetimeFigureOut">
              <a:rPr lang="ru-KZ" smtClean="0"/>
              <a:t>21.09.2024</a:t>
            </a:fld>
            <a:endParaRPr lang="ru-KZ"/>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KZ"/>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8D34D61-36BF-430E-AD35-51E5A6DD3953}" type="slidenum">
              <a:rPr lang="ru-KZ" smtClean="0"/>
              <a:t>‹#›</a:t>
            </a:fld>
            <a:endParaRPr lang="ru-KZ"/>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98019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501EDC-BC95-475C-8E10-888190858824}"/>
              </a:ext>
            </a:extLst>
          </p:cNvPr>
          <p:cNvSpPr>
            <a:spLocks noGrp="1"/>
          </p:cNvSpPr>
          <p:nvPr>
            <p:ph type="ctrTitle"/>
          </p:nvPr>
        </p:nvSpPr>
        <p:spPr>
          <a:xfrm>
            <a:off x="1474838" y="1201405"/>
            <a:ext cx="8803804" cy="1236996"/>
          </a:xfrm>
        </p:spPr>
        <p:txBody>
          <a:bodyPr>
            <a:normAutofit/>
          </a:bodyPr>
          <a:lstStyle/>
          <a:p>
            <a:pPr algn="ctr"/>
            <a:r>
              <a:rPr lang="ru-RU" sz="4400" b="0" i="0" u="none" strike="noStrike" dirty="0">
                <a:solidFill>
                  <a:srgbClr val="0B5195"/>
                </a:solidFill>
                <a:effectLst/>
                <a:latin typeface="Arial" panose="020B0604020202020204" pitchFamily="34" charset="0"/>
              </a:rPr>
              <a:t>Основы ГИС и обработка геодезических данных</a:t>
            </a:r>
            <a:endParaRPr lang="ru-KZ" sz="4400" dirty="0"/>
          </a:p>
        </p:txBody>
      </p:sp>
      <p:sp>
        <p:nvSpPr>
          <p:cNvPr id="3" name="Подзаголовок 2">
            <a:extLst>
              <a:ext uri="{FF2B5EF4-FFF2-40B4-BE49-F238E27FC236}">
                <a16:creationId xmlns:a16="http://schemas.microsoft.com/office/drawing/2014/main" id="{0432C68E-92BD-48BB-BC96-0D78F711D5C2}"/>
              </a:ext>
            </a:extLst>
          </p:cNvPr>
          <p:cNvSpPr>
            <a:spLocks noGrp="1"/>
          </p:cNvSpPr>
          <p:nvPr>
            <p:ph type="subTitle" idx="1"/>
          </p:nvPr>
        </p:nvSpPr>
        <p:spPr>
          <a:xfrm>
            <a:off x="1066800" y="2786216"/>
            <a:ext cx="10058400" cy="1143000"/>
          </a:xfrm>
        </p:spPr>
        <p:txBody>
          <a:bodyPr>
            <a:normAutofit/>
          </a:bodyPr>
          <a:lstStyle/>
          <a:p>
            <a:pPr algn="ctr"/>
            <a:r>
              <a:rPr lang="ru-RU" sz="2800" b="1" dirty="0">
                <a:solidFill>
                  <a:schemeClr val="tx1"/>
                </a:solidFill>
              </a:rPr>
              <a:t>Лекция 14 . «Системы координат в ГИС»</a:t>
            </a:r>
            <a:endParaRPr lang="ru-KZ" sz="2800" b="1" dirty="0">
              <a:solidFill>
                <a:schemeClr val="tx1"/>
              </a:solidFill>
            </a:endParaRPr>
          </a:p>
        </p:txBody>
      </p:sp>
      <p:sp>
        <p:nvSpPr>
          <p:cNvPr id="4" name="Подзаголовок 2">
            <a:extLst>
              <a:ext uri="{FF2B5EF4-FFF2-40B4-BE49-F238E27FC236}">
                <a16:creationId xmlns:a16="http://schemas.microsoft.com/office/drawing/2014/main" id="{40E226D1-C177-4C3E-B549-09AB972A8663}"/>
              </a:ext>
            </a:extLst>
          </p:cNvPr>
          <p:cNvSpPr txBox="1">
            <a:spLocks/>
          </p:cNvSpPr>
          <p:nvPr/>
        </p:nvSpPr>
        <p:spPr>
          <a:xfrm>
            <a:off x="1504335" y="4798141"/>
            <a:ext cx="10058400" cy="1143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ru-RU" b="1" cap="none" dirty="0">
                <a:solidFill>
                  <a:schemeClr val="tx1"/>
                </a:solidFill>
              </a:rPr>
              <a:t>Лектор </a:t>
            </a:r>
          </a:p>
          <a:p>
            <a:r>
              <a:rPr lang="ru-RU" b="1" cap="none" dirty="0">
                <a:solidFill>
                  <a:schemeClr val="tx1"/>
                </a:solidFill>
              </a:rPr>
              <a:t>Старший преподаватель </a:t>
            </a:r>
            <a:r>
              <a:rPr lang="ru-RU" b="1" cap="none" dirty="0" err="1">
                <a:solidFill>
                  <a:schemeClr val="tx1"/>
                </a:solidFill>
              </a:rPr>
              <a:t>Кутубаева</a:t>
            </a:r>
            <a:r>
              <a:rPr lang="ru-RU" b="1" cap="none" dirty="0">
                <a:solidFill>
                  <a:schemeClr val="tx1"/>
                </a:solidFill>
              </a:rPr>
              <a:t> А.А.</a:t>
            </a:r>
            <a:r>
              <a:rPr lang="ru-RU" b="1" dirty="0">
                <a:solidFill>
                  <a:schemeClr val="tx1"/>
                </a:solidFill>
              </a:rPr>
              <a:t> </a:t>
            </a:r>
            <a:endParaRPr lang="ru-KZ" b="1" dirty="0">
              <a:solidFill>
                <a:schemeClr val="tx1"/>
              </a:solidFill>
            </a:endParaRPr>
          </a:p>
        </p:txBody>
      </p:sp>
    </p:spTree>
    <p:extLst>
      <p:ext uri="{BB962C8B-B14F-4D97-AF65-F5344CB8AC3E}">
        <p14:creationId xmlns:p14="http://schemas.microsoft.com/office/powerpoint/2010/main" val="2342238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1B17746-6580-4B64-9296-7082877005B5}"/>
              </a:ext>
            </a:extLst>
          </p:cNvPr>
          <p:cNvSpPr>
            <a:spLocks noGrp="1"/>
          </p:cNvSpPr>
          <p:nvPr>
            <p:ph idx="4294967295"/>
          </p:nvPr>
        </p:nvSpPr>
        <p:spPr>
          <a:xfrm>
            <a:off x="1066800" y="829945"/>
            <a:ext cx="10058400" cy="4984750"/>
          </a:xfrm>
        </p:spPr>
        <p:txBody>
          <a:bodyPr>
            <a:normAutofit fontScale="92500" lnSpcReduction="10000"/>
          </a:bodyPr>
          <a:lstStyle/>
          <a:p>
            <a:pPr algn="l"/>
            <a:r>
              <a:rPr lang="ru-RU" b="0" dirty="0">
                <a:solidFill>
                  <a:srgbClr val="000000"/>
                </a:solidFill>
                <a:effectLst/>
                <a:latin typeface="Verdana" panose="020B0604030504040204" pitchFamily="34" charset="0"/>
              </a:rPr>
              <a:t>Один из важных первых шагов в создании ГИС - выбор системы координат, которые вместе с масштабом, эллипсоидом и проекцией являются частью математической основы карты и ГИС в целом. Понимать такие термины как «система координат», «проекция» также чрезвычайно важно для обмена информацией с другими ГИС.</a:t>
            </a:r>
          </a:p>
          <a:p>
            <a:pPr algn="l"/>
            <a:r>
              <a:rPr lang="ru-RU" b="0" dirty="0">
                <a:solidFill>
                  <a:srgbClr val="000000"/>
                </a:solidFill>
                <a:effectLst/>
                <a:latin typeface="Verdana" panose="020B0604030504040204" pitchFamily="34" charset="0"/>
              </a:rPr>
              <a:t>Объекты на карте связаны с реальными объектами на местности с помощью пространственных координат. Местоположение объектов на поверхности земли определяется при помощи географических координат. Хотя географические координаты хорошо подходят для определения местоположения объекта, они не годятся для определения его пространственных характеристик, таких как длина, площадь и т.д., так как географические широта и долгота не являются однозначными единицами измерения. Градус широты равен градусу долготы только на экваторе. Для преодоления этих трудностей, данные переводят из сферических географических координат, в прямоугольные спроектированные координаты.</a:t>
            </a:r>
          </a:p>
          <a:p>
            <a:pPr algn="l"/>
            <a:r>
              <a:rPr lang="ru-RU" b="0" dirty="0">
                <a:solidFill>
                  <a:srgbClr val="000000"/>
                </a:solidFill>
                <a:effectLst/>
                <a:latin typeface="Verdana" panose="020B0604030504040204" pitchFamily="34" charset="0"/>
              </a:rPr>
              <a:t>Системы координат в которых осуществляется ввод данных и работа в ГИС могут отличаться от систем координат вывода. Например оцифровка материалов может проводит</a:t>
            </a:r>
          </a:p>
          <a:p>
            <a:endParaRPr lang="ru-KZ" dirty="0"/>
          </a:p>
        </p:txBody>
      </p:sp>
    </p:spTree>
    <p:extLst>
      <p:ext uri="{BB962C8B-B14F-4D97-AF65-F5344CB8AC3E}">
        <p14:creationId xmlns:p14="http://schemas.microsoft.com/office/powerpoint/2010/main" val="3531466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4A01B0-3C48-4387-A88D-1E7D96AFB94C}"/>
              </a:ext>
            </a:extLst>
          </p:cNvPr>
          <p:cNvSpPr>
            <a:spLocks noGrp="1"/>
          </p:cNvSpPr>
          <p:nvPr>
            <p:ph type="title" idx="4294967295"/>
          </p:nvPr>
        </p:nvSpPr>
        <p:spPr>
          <a:xfrm>
            <a:off x="1219200" y="1607810"/>
            <a:ext cx="9174480" cy="307022"/>
          </a:xfrm>
        </p:spPr>
        <p:txBody>
          <a:bodyPr>
            <a:noAutofit/>
          </a:bodyPr>
          <a:lstStyle/>
          <a:p>
            <a:r>
              <a:rPr lang="ru-RU" sz="2400" b="0" dirty="0">
                <a:solidFill>
                  <a:srgbClr val="000000"/>
                </a:solidFill>
                <a:effectLst/>
                <a:latin typeface="Verdana" panose="020B0604030504040204" pitchFamily="34" charset="0"/>
              </a:rPr>
              <a:t>Существует 2 типа систем координат: географические системы координат и спроектированные системы координат.</a:t>
            </a:r>
            <a:br>
              <a:rPr lang="ru-RU" sz="2400" b="0" dirty="0">
                <a:solidFill>
                  <a:srgbClr val="000000"/>
                </a:solidFill>
                <a:effectLst/>
                <a:latin typeface="Verdana" panose="020B0604030504040204" pitchFamily="34" charset="0"/>
              </a:rPr>
            </a:br>
            <a:endParaRPr lang="ru-KZ" sz="2400" dirty="0"/>
          </a:p>
        </p:txBody>
      </p:sp>
      <p:sp>
        <p:nvSpPr>
          <p:cNvPr id="7" name="TextBox 6">
            <a:extLst>
              <a:ext uri="{FF2B5EF4-FFF2-40B4-BE49-F238E27FC236}">
                <a16:creationId xmlns:a16="http://schemas.microsoft.com/office/drawing/2014/main" id="{84CD1869-1F12-4FDC-B831-99E334800721}"/>
              </a:ext>
            </a:extLst>
          </p:cNvPr>
          <p:cNvSpPr txBox="1"/>
          <p:nvPr/>
        </p:nvSpPr>
        <p:spPr>
          <a:xfrm>
            <a:off x="6096000" y="1914832"/>
            <a:ext cx="4876800" cy="3416320"/>
          </a:xfrm>
          <a:prstGeom prst="rect">
            <a:avLst/>
          </a:prstGeom>
          <a:noFill/>
        </p:spPr>
        <p:txBody>
          <a:bodyPr wrap="square">
            <a:spAutoFit/>
          </a:bodyPr>
          <a:lstStyle/>
          <a:p>
            <a:r>
              <a:rPr lang="ru-RU" sz="1800" b="1" dirty="0">
                <a:solidFill>
                  <a:srgbClr val="000000"/>
                </a:solidFill>
                <a:effectLst/>
                <a:latin typeface="Verdana" panose="020B0604030504040204" pitchFamily="34" charset="0"/>
              </a:rPr>
              <a:t>Географическая система </a:t>
            </a:r>
            <a:r>
              <a:rPr lang="ru-RU" sz="1800" b="0" dirty="0">
                <a:solidFill>
                  <a:srgbClr val="000000"/>
                </a:solidFill>
                <a:effectLst/>
                <a:latin typeface="Verdana" panose="020B0604030504040204" pitchFamily="34" charset="0"/>
              </a:rPr>
              <a:t>координат использует сферические (то есть трехмерные) угловые географические координаты (широту и долготу) базирующиеся одном из эллипсоидов (например, WGS 1984 или эллипсоиде Красовского). Эллипсоид (или сфероид) - фигура упрощенно описывающая форму Земли, характеризуется размерами большой и малой полуосей. </a:t>
            </a:r>
            <a:br>
              <a:rPr lang="ru-RU" sz="1800" b="0" dirty="0">
                <a:solidFill>
                  <a:srgbClr val="000000"/>
                </a:solidFill>
                <a:effectLst/>
                <a:latin typeface="Verdana" panose="020B0604030504040204" pitchFamily="34" charset="0"/>
              </a:rPr>
            </a:br>
            <a:endParaRPr lang="ru-KZ" dirty="0"/>
          </a:p>
        </p:txBody>
      </p:sp>
      <p:pic>
        <p:nvPicPr>
          <p:cNvPr id="8" name="Picture 2" descr="Рис. 210. Сферическая географическая система координат">
            <a:extLst>
              <a:ext uri="{FF2B5EF4-FFF2-40B4-BE49-F238E27FC236}">
                <a16:creationId xmlns:a16="http://schemas.microsoft.com/office/drawing/2014/main" id="{9C50D811-D17C-4CDD-9666-BADA7688D9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740" y="1766146"/>
            <a:ext cx="4197281"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64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9ABB0F6-9218-4C26-A94A-9152AEE25A19}"/>
              </a:ext>
            </a:extLst>
          </p:cNvPr>
          <p:cNvPicPr>
            <a:picLocks noChangeAspect="1"/>
          </p:cNvPicPr>
          <p:nvPr/>
        </p:nvPicPr>
        <p:blipFill>
          <a:blip r:embed="rId2"/>
          <a:stretch>
            <a:fillRect/>
          </a:stretch>
        </p:blipFill>
        <p:spPr>
          <a:xfrm>
            <a:off x="1394214" y="1745687"/>
            <a:ext cx="9142765" cy="4480243"/>
          </a:xfrm>
          <a:prstGeom prst="rect">
            <a:avLst/>
          </a:prstGeom>
        </p:spPr>
      </p:pic>
      <p:sp>
        <p:nvSpPr>
          <p:cNvPr id="4" name="TextBox 3">
            <a:extLst>
              <a:ext uri="{FF2B5EF4-FFF2-40B4-BE49-F238E27FC236}">
                <a16:creationId xmlns:a16="http://schemas.microsoft.com/office/drawing/2014/main" id="{46210004-8A65-4048-A1D6-859BC630C56D}"/>
              </a:ext>
            </a:extLst>
          </p:cNvPr>
          <p:cNvSpPr txBox="1"/>
          <p:nvPr/>
        </p:nvSpPr>
        <p:spPr>
          <a:xfrm>
            <a:off x="1173480" y="518319"/>
            <a:ext cx="10058400" cy="1200329"/>
          </a:xfrm>
          <a:prstGeom prst="rect">
            <a:avLst/>
          </a:prstGeom>
          <a:noFill/>
        </p:spPr>
        <p:txBody>
          <a:bodyPr wrap="square">
            <a:spAutoFit/>
          </a:bodyPr>
          <a:lstStyle/>
          <a:p>
            <a:r>
              <a:rPr lang="ru-RU" sz="1800" b="0" dirty="0">
                <a:solidFill>
                  <a:srgbClr val="000000"/>
                </a:solidFill>
                <a:effectLst/>
                <a:latin typeface="Verdana" panose="020B0604030504040204" pitchFamily="34" charset="0"/>
              </a:rPr>
              <a:t>Для представления географической системы координат визуально на плоскости (например на экране компьютера) иногда представляют широту как Y, долготу как X. В этом случае сеть меридианов и параллелей представляет собой на плоскости сетку с одинаковых размеров ячеей и выглядит таким образом:</a:t>
            </a:r>
            <a:endParaRPr lang="ru-KZ" dirty="0"/>
          </a:p>
        </p:txBody>
      </p:sp>
    </p:spTree>
    <p:extLst>
      <p:ext uri="{BB962C8B-B14F-4D97-AF65-F5344CB8AC3E}">
        <p14:creationId xmlns:p14="http://schemas.microsoft.com/office/powerpoint/2010/main" val="3212194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A1CC8C-450E-42CB-9A00-A560DA1424FD}"/>
              </a:ext>
            </a:extLst>
          </p:cNvPr>
          <p:cNvSpPr txBox="1"/>
          <p:nvPr/>
        </p:nvSpPr>
        <p:spPr>
          <a:xfrm>
            <a:off x="6400800" y="1522274"/>
            <a:ext cx="4360545" cy="2862322"/>
          </a:xfrm>
          <a:prstGeom prst="rect">
            <a:avLst/>
          </a:prstGeom>
          <a:noFill/>
        </p:spPr>
        <p:txBody>
          <a:bodyPr wrap="square">
            <a:spAutoFit/>
          </a:bodyPr>
          <a:lstStyle/>
          <a:p>
            <a:r>
              <a:rPr lang="ru-RU" b="0" i="0" dirty="0">
                <a:solidFill>
                  <a:srgbClr val="000000"/>
                </a:solidFill>
                <a:effectLst/>
                <a:latin typeface="Verdana" panose="020B0604030504040204" pitchFamily="34" charset="0"/>
              </a:rPr>
              <a:t>Спроектированная система координат - прямоугольная система, с началом координат в определенной точке, чаще всего имеющей координаты 0,0. Спроектированная система координат связана с географической набором специальных формул - проекцией.</a:t>
            </a:r>
            <a:endParaRPr lang="ru-KZ" dirty="0"/>
          </a:p>
        </p:txBody>
      </p:sp>
      <p:pic>
        <p:nvPicPr>
          <p:cNvPr id="3074" name="Picture 2" descr="Рис. 211. Прямоугольная система координат">
            <a:extLst>
              <a:ext uri="{FF2B5EF4-FFF2-40B4-BE49-F238E27FC236}">
                <a16:creationId xmlns:a16="http://schemas.microsoft.com/office/drawing/2014/main" id="{7A40B36E-DC32-4BA7-8CF8-2B6B199FF9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0655" y="1095375"/>
            <a:ext cx="4210050" cy="43624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ACEA07F-54DE-4779-9FB3-3EC5468BB73C}"/>
              </a:ext>
            </a:extLst>
          </p:cNvPr>
          <p:cNvSpPr txBox="1"/>
          <p:nvPr/>
        </p:nvSpPr>
        <p:spPr>
          <a:xfrm>
            <a:off x="1258529" y="211574"/>
            <a:ext cx="9704439" cy="584775"/>
          </a:xfrm>
          <a:prstGeom prst="rect">
            <a:avLst/>
          </a:prstGeom>
          <a:noFill/>
        </p:spPr>
        <p:txBody>
          <a:bodyPr wrap="square">
            <a:spAutoFit/>
          </a:bodyPr>
          <a:lstStyle/>
          <a:p>
            <a:r>
              <a:rPr lang="ru-RU" sz="3200" b="0" i="0" dirty="0">
                <a:solidFill>
                  <a:srgbClr val="000000"/>
                </a:solidFill>
                <a:effectLst/>
                <a:latin typeface="Verdana" panose="020B0604030504040204" pitchFamily="34" charset="0"/>
              </a:rPr>
              <a:t>Спроектированная система координат </a:t>
            </a:r>
            <a:endParaRPr lang="ru-KZ" sz="3200" dirty="0"/>
          </a:p>
        </p:txBody>
      </p:sp>
    </p:spTree>
    <p:extLst>
      <p:ext uri="{BB962C8B-B14F-4D97-AF65-F5344CB8AC3E}">
        <p14:creationId xmlns:p14="http://schemas.microsoft.com/office/powerpoint/2010/main" val="3062311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D9AF1E-01CC-45C2-B540-9D8BA745071C}"/>
              </a:ext>
            </a:extLst>
          </p:cNvPr>
          <p:cNvSpPr>
            <a:spLocks noGrp="1"/>
          </p:cNvSpPr>
          <p:nvPr>
            <p:ph type="title"/>
          </p:nvPr>
        </p:nvSpPr>
        <p:spPr/>
        <p:txBody>
          <a:bodyPr>
            <a:normAutofit/>
          </a:bodyPr>
          <a:lstStyle/>
          <a:p>
            <a:r>
              <a:rPr lang="ru-RU" sz="3200" i="0" dirty="0">
                <a:solidFill>
                  <a:srgbClr val="1D2022"/>
                </a:solidFill>
                <a:effectLst/>
                <a:latin typeface="Arial" panose="020B0604020202020204" pitchFamily="34" charset="0"/>
              </a:rPr>
              <a:t>Отличия сферической географической и прямоугольной систем координат</a:t>
            </a:r>
            <a:endParaRPr lang="ru-KZ" sz="3200" dirty="0"/>
          </a:p>
        </p:txBody>
      </p:sp>
      <p:sp>
        <p:nvSpPr>
          <p:cNvPr id="3" name="Объект 2">
            <a:extLst>
              <a:ext uri="{FF2B5EF4-FFF2-40B4-BE49-F238E27FC236}">
                <a16:creationId xmlns:a16="http://schemas.microsoft.com/office/drawing/2014/main" id="{BE875C0D-25C0-49B6-B7E3-1709031BB121}"/>
              </a:ext>
            </a:extLst>
          </p:cNvPr>
          <p:cNvSpPr>
            <a:spLocks noGrp="1"/>
          </p:cNvSpPr>
          <p:nvPr>
            <p:ph idx="1"/>
          </p:nvPr>
        </p:nvSpPr>
        <p:spPr/>
        <p:txBody>
          <a:bodyPr/>
          <a:lstStyle/>
          <a:p>
            <a:pPr algn="l"/>
            <a:r>
              <a:rPr lang="ru-RU" b="0" i="0" dirty="0">
                <a:solidFill>
                  <a:srgbClr val="1D2022"/>
                </a:solidFill>
                <a:effectLst/>
                <a:latin typeface="Arial" panose="020B0604020202020204" pitchFamily="34" charset="0"/>
              </a:rPr>
              <a:t>В географической системе координат координаты хранятся в десятичных градусах и их иногда называют </a:t>
            </a:r>
            <a:r>
              <a:rPr lang="ru-RU" b="0" i="0" dirty="0" err="1">
                <a:solidFill>
                  <a:srgbClr val="1D2022"/>
                </a:solidFill>
                <a:effectLst/>
                <a:latin typeface="Arial" panose="020B0604020202020204" pitchFamily="34" charset="0"/>
              </a:rPr>
              <a:t>неспроектированными</a:t>
            </a:r>
            <a:r>
              <a:rPr lang="ru-RU" b="0" i="0" dirty="0">
                <a:solidFill>
                  <a:srgbClr val="1D2022"/>
                </a:solidFill>
                <a:effectLst/>
                <a:latin typeface="Arial" panose="020B0604020202020204" pitchFamily="34" charset="0"/>
              </a:rPr>
              <a:t>.</a:t>
            </a:r>
          </a:p>
          <a:p>
            <a:pPr algn="l"/>
            <a:r>
              <a:rPr lang="ru-RU" b="0" i="0" dirty="0">
                <a:solidFill>
                  <a:srgbClr val="1D2022"/>
                </a:solidFill>
                <a:effectLst/>
                <a:latin typeface="Arial" panose="020B0604020202020204" pitchFamily="34" charset="0"/>
              </a:rPr>
              <a:t>В плоской прямоугольной (спроектированной) системе координат (ПСК) единицами измерения могут быть метры, футы, километры и т.д. эти данные называют спроектированными.</a:t>
            </a:r>
          </a:p>
          <a:p>
            <a:pPr algn="l"/>
            <a:r>
              <a:rPr lang="ru-RU" b="0" i="0" dirty="0">
                <a:solidFill>
                  <a:srgbClr val="1D2022"/>
                </a:solidFill>
                <a:effectLst/>
                <a:latin typeface="Arial" panose="020B0604020202020204" pitchFamily="34" charset="0"/>
              </a:rPr>
              <a:t>В отличие от географической системы координат спроецированная система координат имеет постоянные длины, углы и площади на плоской двумерной поверхности.</a:t>
            </a:r>
          </a:p>
          <a:p>
            <a:pPr algn="l"/>
            <a:r>
              <a:rPr lang="ru-RU" b="0" i="0" dirty="0">
                <a:solidFill>
                  <a:srgbClr val="1D2022"/>
                </a:solidFill>
                <a:effectLst/>
                <a:latin typeface="Arial" panose="020B0604020202020204" pitchFamily="34" charset="0"/>
              </a:rPr>
              <a:t>Спроецированная система координат является производной от географической системы координат, которая основывается на сфере или сфероиде.</a:t>
            </a:r>
          </a:p>
          <a:p>
            <a:endParaRPr lang="ru-KZ" dirty="0"/>
          </a:p>
        </p:txBody>
      </p:sp>
    </p:spTree>
    <p:extLst>
      <p:ext uri="{BB962C8B-B14F-4D97-AF65-F5344CB8AC3E}">
        <p14:creationId xmlns:p14="http://schemas.microsoft.com/office/powerpoint/2010/main" val="3733310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2E0865-60F3-4847-935C-2A4EB7731380}"/>
              </a:ext>
            </a:extLst>
          </p:cNvPr>
          <p:cNvSpPr>
            <a:spLocks noGrp="1"/>
          </p:cNvSpPr>
          <p:nvPr>
            <p:ph type="title"/>
          </p:nvPr>
        </p:nvSpPr>
        <p:spPr/>
        <p:txBody>
          <a:bodyPr>
            <a:normAutofit fontScale="90000"/>
          </a:bodyPr>
          <a:lstStyle/>
          <a:p>
            <a:r>
              <a:rPr lang="ru-RU" b="1" dirty="0">
                <a:solidFill>
                  <a:srgbClr val="000000"/>
                </a:solidFill>
                <a:effectLst/>
                <a:latin typeface="Verdana" panose="020B0604030504040204" pitchFamily="34" charset="0"/>
              </a:rPr>
              <a:t>Локальная система координат</a:t>
            </a:r>
            <a:br>
              <a:rPr lang="ru-RU" b="0" dirty="0">
                <a:solidFill>
                  <a:srgbClr val="000000"/>
                </a:solidFill>
                <a:effectLst/>
                <a:latin typeface="Verdana" panose="020B0604030504040204" pitchFamily="34" charset="0"/>
              </a:rPr>
            </a:br>
            <a:endParaRPr lang="ru-KZ" dirty="0"/>
          </a:p>
        </p:txBody>
      </p:sp>
      <p:sp>
        <p:nvSpPr>
          <p:cNvPr id="3" name="Объект 2">
            <a:extLst>
              <a:ext uri="{FF2B5EF4-FFF2-40B4-BE49-F238E27FC236}">
                <a16:creationId xmlns:a16="http://schemas.microsoft.com/office/drawing/2014/main" id="{53B90221-28C2-46AB-AE1D-11E9D850935A}"/>
              </a:ext>
            </a:extLst>
          </p:cNvPr>
          <p:cNvSpPr>
            <a:spLocks noGrp="1"/>
          </p:cNvSpPr>
          <p:nvPr>
            <p:ph idx="1"/>
          </p:nvPr>
        </p:nvSpPr>
        <p:spPr>
          <a:xfrm>
            <a:off x="5673212" y="1845734"/>
            <a:ext cx="5482467" cy="3819951"/>
          </a:xfrm>
        </p:spPr>
        <p:txBody>
          <a:bodyPr>
            <a:normAutofit fontScale="92500" lnSpcReduction="10000"/>
          </a:bodyPr>
          <a:lstStyle/>
          <a:p>
            <a:pPr algn="l"/>
            <a:r>
              <a:rPr lang="ru-RU" b="0" dirty="0">
                <a:solidFill>
                  <a:srgbClr val="000000"/>
                </a:solidFill>
                <a:effectLst/>
                <a:latin typeface="Verdana" panose="020B0604030504040204" pitchFamily="34" charset="0"/>
              </a:rPr>
              <a:t>Не привязанные данные находятся в так называемой локальной системе координат, которая также является прямоугольной (у нее также есть начало координат и оси), но не имеет прямой связи с географической системой, то есть прямой пересчет из нее в географическую с помощью проекции невозможен (пример таких данных - отсканированная карта). То есть, получив данные в спроектированной системе координат, но не зная в какой именно системе эти данные находятся, можно также говорить, что данные находятся в локальной системе координат.</a:t>
            </a:r>
          </a:p>
          <a:p>
            <a:endParaRPr lang="ru-KZ" dirty="0"/>
          </a:p>
        </p:txBody>
      </p:sp>
      <p:pic>
        <p:nvPicPr>
          <p:cNvPr id="8194" name="Picture 2" descr="1.6. Топоцентрические системы координат">
            <a:extLst>
              <a:ext uri="{FF2B5EF4-FFF2-40B4-BE49-F238E27FC236}">
                <a16:creationId xmlns:a16="http://schemas.microsoft.com/office/drawing/2014/main" id="{E2554527-FAB9-4989-864F-D70710E877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2661" y="2151386"/>
            <a:ext cx="4152900" cy="366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739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E8FC45-2CFE-46BE-9123-44C442F32408}"/>
              </a:ext>
            </a:extLst>
          </p:cNvPr>
          <p:cNvSpPr>
            <a:spLocks noGrp="1"/>
          </p:cNvSpPr>
          <p:nvPr>
            <p:ph type="title"/>
          </p:nvPr>
        </p:nvSpPr>
        <p:spPr/>
        <p:txBody>
          <a:bodyPr>
            <a:normAutofit/>
          </a:bodyPr>
          <a:lstStyle/>
          <a:p>
            <a:r>
              <a:rPr lang="ru-RU" sz="3600" b="1" dirty="0">
                <a:solidFill>
                  <a:srgbClr val="000000"/>
                </a:solidFill>
                <a:effectLst/>
                <a:latin typeface="Verdana" panose="020B0604030504040204" pitchFamily="34" charset="0"/>
              </a:rPr>
              <a:t>Распространенные географические системы координат.</a:t>
            </a:r>
            <a:endParaRPr lang="ru-KZ" sz="3600" dirty="0"/>
          </a:p>
        </p:txBody>
      </p:sp>
      <p:sp>
        <p:nvSpPr>
          <p:cNvPr id="3" name="Объект 2">
            <a:extLst>
              <a:ext uri="{FF2B5EF4-FFF2-40B4-BE49-F238E27FC236}">
                <a16:creationId xmlns:a16="http://schemas.microsoft.com/office/drawing/2014/main" id="{60DB5AA3-7A7E-415B-9067-43CD6604A8AB}"/>
              </a:ext>
            </a:extLst>
          </p:cNvPr>
          <p:cNvSpPr>
            <a:spLocks noGrp="1"/>
          </p:cNvSpPr>
          <p:nvPr>
            <p:ph idx="1"/>
          </p:nvPr>
        </p:nvSpPr>
        <p:spPr/>
        <p:txBody>
          <a:bodyPr>
            <a:normAutofit fontScale="92500"/>
          </a:bodyPr>
          <a:lstStyle/>
          <a:p>
            <a:pPr algn="l"/>
            <a:r>
              <a:rPr lang="ru-RU" b="0" dirty="0">
                <a:solidFill>
                  <a:srgbClr val="000000"/>
                </a:solidFill>
                <a:effectLst/>
                <a:latin typeface="Verdana" panose="020B0604030504040204" pitchFamily="34" charset="0"/>
              </a:rPr>
              <a:t>Самыми распространенными системами координат для территории Казахстана  являются: универсальная общеземная система WGS-84 (World </a:t>
            </a:r>
            <a:r>
              <a:rPr lang="ru-RU" b="0" dirty="0" err="1">
                <a:solidFill>
                  <a:srgbClr val="000000"/>
                </a:solidFill>
                <a:effectLst/>
                <a:latin typeface="Verdana" panose="020B0604030504040204" pitchFamily="34" charset="0"/>
              </a:rPr>
              <a:t>Geodetic</a:t>
            </a:r>
            <a:r>
              <a:rPr lang="ru-RU" b="0" dirty="0">
                <a:solidFill>
                  <a:srgbClr val="000000"/>
                </a:solidFill>
                <a:effectLst/>
                <a:latin typeface="Verdana" panose="020B0604030504040204" pitchFamily="34" charset="0"/>
              </a:rPr>
              <a:t> System - 1984) базирующаяся на эллипсоиде WGS-84 с центром в центре масс земли и </a:t>
            </a:r>
            <a:r>
              <a:rPr lang="ru-RU" b="0" dirty="0" err="1">
                <a:solidFill>
                  <a:srgbClr val="000000"/>
                </a:solidFill>
                <a:effectLst/>
                <a:latin typeface="Verdana" panose="020B0604030504040204" pitchFamily="34" charset="0"/>
              </a:rPr>
              <a:t>референцная</a:t>
            </a:r>
            <a:r>
              <a:rPr lang="ru-RU" b="0" dirty="0">
                <a:solidFill>
                  <a:srgbClr val="000000"/>
                </a:solidFill>
                <a:effectLst/>
                <a:latin typeface="Verdana" panose="020B0604030504040204" pitchFamily="34" charset="0"/>
              </a:rPr>
              <a:t> (используемая в России и некоторых окружающих странах) - Pulkovo-1942 (СК-42) базирующаяся на эллипсоиде Красовского, начало координат смещено относительно центра масс расстояние около 100 м (поэтому эта система и носит название </a:t>
            </a:r>
            <a:r>
              <a:rPr lang="ru-RU" b="0" dirty="0" err="1">
                <a:solidFill>
                  <a:srgbClr val="000000"/>
                </a:solidFill>
                <a:effectLst/>
                <a:latin typeface="Verdana" panose="020B0604030504040204" pitchFamily="34" charset="0"/>
              </a:rPr>
              <a:t>референцной</a:t>
            </a:r>
            <a:r>
              <a:rPr lang="ru-RU" b="0" dirty="0">
                <a:solidFill>
                  <a:srgbClr val="000000"/>
                </a:solidFill>
                <a:effectLst/>
                <a:latin typeface="Verdana" panose="020B0604030504040204" pitchFamily="34" charset="0"/>
              </a:rPr>
              <a:t> или относительной). </a:t>
            </a:r>
          </a:p>
          <a:p>
            <a:pPr algn="l"/>
            <a:r>
              <a:rPr lang="ru-RU" b="0" dirty="0">
                <a:solidFill>
                  <a:srgbClr val="000000"/>
                </a:solidFill>
                <a:effectLst/>
                <a:latin typeface="Verdana" panose="020B0604030504040204" pitchFamily="34" charset="0"/>
              </a:rPr>
              <a:t>Система WGS-84 широко применяется </a:t>
            </a:r>
            <a:r>
              <a:rPr lang="ru-RU" b="0" dirty="0" err="1">
                <a:solidFill>
                  <a:srgbClr val="000000"/>
                </a:solidFill>
                <a:effectLst/>
                <a:latin typeface="Verdana" panose="020B0604030504040204" pitchFamily="34" charset="0"/>
              </a:rPr>
              <a:t>зарубежом</a:t>
            </a:r>
            <a:r>
              <a:rPr lang="ru-RU" b="0" dirty="0">
                <a:solidFill>
                  <a:srgbClr val="000000"/>
                </a:solidFill>
                <a:effectLst/>
                <a:latin typeface="Verdana" panose="020B0604030504040204" pitchFamily="34" charset="0"/>
              </a:rPr>
              <a:t>, ее используют практически для всех данных производимых в мире. </a:t>
            </a:r>
          </a:p>
          <a:p>
            <a:pPr algn="l"/>
            <a:r>
              <a:rPr lang="ru-RU" b="0" dirty="0">
                <a:solidFill>
                  <a:srgbClr val="000000"/>
                </a:solidFill>
                <a:effectLst/>
                <a:latin typeface="Verdana" panose="020B0604030504040204" pitchFamily="34" charset="0"/>
              </a:rPr>
              <a:t>СК-42 широко используется в российской и казахстанско</a:t>
            </a:r>
            <a:r>
              <a:rPr lang="ru-RU" dirty="0">
                <a:solidFill>
                  <a:srgbClr val="000000"/>
                </a:solidFill>
                <a:latin typeface="Verdana" panose="020B0604030504040204" pitchFamily="34" charset="0"/>
              </a:rPr>
              <a:t>й </a:t>
            </a:r>
            <a:r>
              <a:rPr lang="ru-RU" b="0" dirty="0">
                <a:solidFill>
                  <a:srgbClr val="000000"/>
                </a:solidFill>
                <a:effectLst/>
                <a:latin typeface="Verdana" panose="020B0604030504040204" pitchFamily="34" charset="0"/>
              </a:rPr>
              <a:t>картографии, на ней основываются все топографические материалы.</a:t>
            </a:r>
          </a:p>
          <a:p>
            <a:br>
              <a:rPr lang="ru-RU" dirty="0"/>
            </a:br>
            <a:endParaRPr lang="ru-KZ" dirty="0"/>
          </a:p>
        </p:txBody>
      </p:sp>
    </p:spTree>
    <p:extLst>
      <p:ext uri="{BB962C8B-B14F-4D97-AF65-F5344CB8AC3E}">
        <p14:creationId xmlns:p14="http://schemas.microsoft.com/office/powerpoint/2010/main" val="3365107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48CE90-04C9-4D78-A760-77812908724C}"/>
              </a:ext>
            </a:extLst>
          </p:cNvPr>
          <p:cNvSpPr>
            <a:spLocks noGrp="1"/>
          </p:cNvSpPr>
          <p:nvPr>
            <p:ph type="title"/>
          </p:nvPr>
        </p:nvSpPr>
        <p:spPr>
          <a:xfrm>
            <a:off x="1097280" y="1002890"/>
            <a:ext cx="10058400" cy="734470"/>
          </a:xfrm>
        </p:spPr>
        <p:txBody>
          <a:bodyPr>
            <a:normAutofit/>
          </a:bodyPr>
          <a:lstStyle/>
          <a:p>
            <a:r>
              <a:rPr lang="ru-RU" sz="3600" b="1" dirty="0">
                <a:solidFill>
                  <a:srgbClr val="000000"/>
                </a:solidFill>
                <a:effectLst/>
                <a:latin typeface="Verdana" panose="020B0604030504040204" pitchFamily="34" charset="0"/>
              </a:rPr>
              <a:t>Распространенные проекции</a:t>
            </a:r>
            <a:endParaRPr lang="ru-KZ" sz="3600" dirty="0"/>
          </a:p>
        </p:txBody>
      </p:sp>
      <p:sp>
        <p:nvSpPr>
          <p:cNvPr id="4" name="Объект 3">
            <a:extLst>
              <a:ext uri="{FF2B5EF4-FFF2-40B4-BE49-F238E27FC236}">
                <a16:creationId xmlns:a16="http://schemas.microsoft.com/office/drawing/2014/main" id="{A6ED6ADF-8FE4-42C7-ADAB-8DD352DAB923}"/>
              </a:ext>
            </a:extLst>
          </p:cNvPr>
          <p:cNvSpPr>
            <a:spLocks noGrp="1"/>
          </p:cNvSpPr>
          <p:nvPr>
            <p:ph idx="1"/>
          </p:nvPr>
        </p:nvSpPr>
        <p:spPr>
          <a:xfrm>
            <a:off x="570272" y="1845734"/>
            <a:ext cx="10585408" cy="2146163"/>
          </a:xfrm>
        </p:spPr>
        <p:txBody>
          <a:bodyPr>
            <a:normAutofit/>
          </a:bodyPr>
          <a:lstStyle/>
          <a:p>
            <a:pPr algn="l"/>
            <a:r>
              <a:rPr lang="ru-RU" b="0" dirty="0">
                <a:solidFill>
                  <a:srgbClr val="000000"/>
                </a:solidFill>
                <a:effectLst/>
                <a:latin typeface="Verdana" panose="020B0604030504040204" pitchFamily="34" charset="0"/>
              </a:rPr>
              <a:t>Достаточно широко распространены в Казахстане и мире группы проекций UTM (Universal </a:t>
            </a:r>
            <a:r>
              <a:rPr lang="ru-RU" b="0" dirty="0" err="1">
                <a:solidFill>
                  <a:srgbClr val="000000"/>
                </a:solidFill>
                <a:effectLst/>
                <a:latin typeface="Verdana" panose="020B0604030504040204" pitchFamily="34" charset="0"/>
              </a:rPr>
              <a:t>Transverse</a:t>
            </a:r>
            <a:r>
              <a:rPr lang="ru-RU" b="0" dirty="0">
                <a:solidFill>
                  <a:srgbClr val="000000"/>
                </a:solidFill>
                <a:effectLst/>
                <a:latin typeface="Verdana" panose="020B0604030504040204" pitchFamily="34" charset="0"/>
              </a:rPr>
              <a:t> </a:t>
            </a:r>
            <a:r>
              <a:rPr lang="ru-RU" b="0" dirty="0" err="1">
                <a:solidFill>
                  <a:srgbClr val="000000"/>
                </a:solidFill>
                <a:effectLst/>
                <a:latin typeface="Verdana" panose="020B0604030504040204" pitchFamily="34" charset="0"/>
              </a:rPr>
              <a:t>Mercator</a:t>
            </a:r>
            <a:r>
              <a:rPr lang="ru-RU" b="0" dirty="0">
                <a:solidFill>
                  <a:srgbClr val="000000"/>
                </a:solidFill>
                <a:effectLst/>
                <a:latin typeface="Verdana" panose="020B0604030504040204" pitchFamily="34" charset="0"/>
              </a:rPr>
              <a:t>) и ГК (Гаусса-Крюгера, больше распространена в России и странах Восточной Европы). </a:t>
            </a:r>
          </a:p>
          <a:p>
            <a:pPr algn="l"/>
            <a:r>
              <a:rPr lang="ru-RU" b="0" dirty="0">
                <a:solidFill>
                  <a:srgbClr val="000000"/>
                </a:solidFill>
                <a:effectLst/>
                <a:latin typeface="Verdana" panose="020B0604030504040204" pitchFamily="34" charset="0"/>
              </a:rPr>
              <a:t>Обе этих группы базируются на одной поперечной проекции Меркатора (</a:t>
            </a:r>
            <a:r>
              <a:rPr lang="ru-RU" b="0" dirty="0" err="1">
                <a:solidFill>
                  <a:srgbClr val="000000"/>
                </a:solidFill>
                <a:effectLst/>
                <a:latin typeface="Verdana" panose="020B0604030504040204" pitchFamily="34" charset="0"/>
              </a:rPr>
              <a:t>Transverse</a:t>
            </a:r>
            <a:r>
              <a:rPr lang="ru-RU" b="0" dirty="0">
                <a:solidFill>
                  <a:srgbClr val="000000"/>
                </a:solidFill>
                <a:effectLst/>
                <a:latin typeface="Verdana" panose="020B0604030504040204" pitchFamily="34" charset="0"/>
              </a:rPr>
              <a:t> </a:t>
            </a:r>
            <a:r>
              <a:rPr lang="ru-RU" b="0" dirty="0" err="1">
                <a:solidFill>
                  <a:srgbClr val="000000"/>
                </a:solidFill>
                <a:effectLst/>
                <a:latin typeface="Verdana" panose="020B0604030504040204" pitchFamily="34" charset="0"/>
              </a:rPr>
              <a:t>Mercator</a:t>
            </a:r>
            <a:r>
              <a:rPr lang="ru-RU" b="0" dirty="0">
                <a:solidFill>
                  <a:srgbClr val="000000"/>
                </a:solidFill>
                <a:effectLst/>
                <a:latin typeface="Verdana" panose="020B0604030504040204" pitchFamily="34" charset="0"/>
              </a:rPr>
              <a:t>), однако имеют различную номенклатуру (нумерацию зон) и параметры проекций для каждой зоны.</a:t>
            </a:r>
            <a:endParaRPr lang="ru-KZ" dirty="0"/>
          </a:p>
        </p:txBody>
      </p:sp>
      <p:pic>
        <p:nvPicPr>
          <p:cNvPr id="4100" name="Picture 4" descr="проекции Меркатора | Блог Алексея Воронина">
            <a:extLst>
              <a:ext uri="{FF2B5EF4-FFF2-40B4-BE49-F238E27FC236}">
                <a16:creationId xmlns:a16="http://schemas.microsoft.com/office/drawing/2014/main" id="{1299E7DF-7AB8-4FCF-A2A2-8BC68C1B84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2939" y="3910211"/>
            <a:ext cx="4375048" cy="2420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387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849E7F-DE2B-428C-9842-AD30A4FEB8DB}"/>
              </a:ext>
            </a:extLst>
          </p:cNvPr>
          <p:cNvSpPr>
            <a:spLocks noGrp="1"/>
          </p:cNvSpPr>
          <p:nvPr>
            <p:ph type="title"/>
          </p:nvPr>
        </p:nvSpPr>
        <p:spPr>
          <a:xfrm>
            <a:off x="871138" y="139575"/>
            <a:ext cx="10058400" cy="1450757"/>
          </a:xfrm>
        </p:spPr>
        <p:txBody>
          <a:bodyPr>
            <a:normAutofit/>
          </a:bodyPr>
          <a:lstStyle/>
          <a:p>
            <a:pPr algn="ctr"/>
            <a:r>
              <a:rPr lang="ru-RU" sz="3600" b="0" dirty="0">
                <a:solidFill>
                  <a:srgbClr val="000000"/>
                </a:solidFill>
                <a:effectLst/>
                <a:latin typeface="Verdana" panose="020B0604030504040204" pitchFamily="34" charset="0"/>
              </a:rPr>
              <a:t>Проекция UTM </a:t>
            </a:r>
            <a:br>
              <a:rPr lang="ru-RU" sz="3600" b="0" dirty="0">
                <a:solidFill>
                  <a:srgbClr val="000000"/>
                </a:solidFill>
                <a:effectLst/>
                <a:latin typeface="Verdana" panose="020B0604030504040204" pitchFamily="34" charset="0"/>
              </a:rPr>
            </a:br>
            <a:r>
              <a:rPr lang="ru-RU" sz="3600" b="0" dirty="0">
                <a:solidFill>
                  <a:srgbClr val="000000"/>
                </a:solidFill>
                <a:effectLst/>
                <a:latin typeface="Verdana" panose="020B0604030504040204" pitchFamily="34" charset="0"/>
              </a:rPr>
              <a:t>(Universal </a:t>
            </a:r>
            <a:r>
              <a:rPr lang="ru-RU" sz="3600" b="0" dirty="0" err="1">
                <a:solidFill>
                  <a:srgbClr val="000000"/>
                </a:solidFill>
                <a:effectLst/>
                <a:latin typeface="Verdana" panose="020B0604030504040204" pitchFamily="34" charset="0"/>
              </a:rPr>
              <a:t>Transverse</a:t>
            </a:r>
            <a:r>
              <a:rPr lang="ru-RU" sz="3600" b="0" dirty="0">
                <a:solidFill>
                  <a:srgbClr val="000000"/>
                </a:solidFill>
                <a:effectLst/>
                <a:latin typeface="Verdana" panose="020B0604030504040204" pitchFamily="34" charset="0"/>
              </a:rPr>
              <a:t> </a:t>
            </a:r>
            <a:r>
              <a:rPr lang="ru-RU" sz="3600" b="0" dirty="0" err="1">
                <a:solidFill>
                  <a:srgbClr val="000000"/>
                </a:solidFill>
                <a:effectLst/>
                <a:latin typeface="Verdana" panose="020B0604030504040204" pitchFamily="34" charset="0"/>
              </a:rPr>
              <a:t>Mercator</a:t>
            </a:r>
            <a:r>
              <a:rPr lang="ru-RU" sz="3600" b="0" dirty="0">
                <a:solidFill>
                  <a:srgbClr val="000000"/>
                </a:solidFill>
                <a:effectLst/>
                <a:latin typeface="Verdana" panose="020B0604030504040204" pitchFamily="34" charset="0"/>
              </a:rPr>
              <a:t>)</a:t>
            </a:r>
            <a:endParaRPr lang="ru-KZ" sz="3600" dirty="0"/>
          </a:p>
        </p:txBody>
      </p:sp>
      <p:sp>
        <p:nvSpPr>
          <p:cNvPr id="4" name="Объект 2">
            <a:extLst>
              <a:ext uri="{FF2B5EF4-FFF2-40B4-BE49-F238E27FC236}">
                <a16:creationId xmlns:a16="http://schemas.microsoft.com/office/drawing/2014/main" id="{D03E7033-14E5-47FE-B3EE-0A536C615FFD}"/>
              </a:ext>
            </a:extLst>
          </p:cNvPr>
          <p:cNvSpPr txBox="1">
            <a:spLocks/>
          </p:cNvSpPr>
          <p:nvPr/>
        </p:nvSpPr>
        <p:spPr>
          <a:xfrm>
            <a:off x="1790318" y="2894061"/>
            <a:ext cx="7506081" cy="2936080"/>
          </a:xfrm>
          <a:prstGeom prst="rect">
            <a:avLst/>
          </a:prstGeom>
        </p:spPr>
        <p:txBody>
          <a:bodyPr vert="horz" lIns="0" tIns="45720" rIns="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ru-RU">
                <a:solidFill>
                  <a:srgbClr val="000000"/>
                </a:solidFill>
                <a:latin typeface="Verdana" panose="020B0604030504040204" pitchFamily="34" charset="0"/>
              </a:rPr>
              <a:t>Достаточно широко распространены в России и мире группы проекций UTM (Universal Transverse Mercator) и ГК (Гаусса-Крюгера, больше распространена в России и странах Восточной Европы). Обе этих группы базируются на одной поперечной проекции Меркатора (Transverse Mercator), однако имеют различную номенклатуру (нумерацию зон) и параметры проекций для каждой зоны.</a:t>
            </a:r>
          </a:p>
          <a:p>
            <a:br>
              <a:rPr lang="ru-RU"/>
            </a:br>
            <a:endParaRPr lang="ru-KZ" dirty="0"/>
          </a:p>
        </p:txBody>
      </p:sp>
      <p:pic>
        <p:nvPicPr>
          <p:cNvPr id="5" name="Picture 2" descr="Universal Transverse Mercator — PyGMT">
            <a:extLst>
              <a:ext uri="{FF2B5EF4-FFF2-40B4-BE49-F238E27FC236}">
                <a16:creationId xmlns:a16="http://schemas.microsoft.com/office/drawing/2014/main" id="{CB9DD55D-3ED2-4A03-BD34-1C5F6FBCBF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7866" y="1737360"/>
            <a:ext cx="8686172" cy="4534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462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B92E4A-E57E-4556-A485-D9ECB93B32C4}"/>
              </a:ext>
            </a:extLst>
          </p:cNvPr>
          <p:cNvSpPr>
            <a:spLocks noGrp="1"/>
          </p:cNvSpPr>
          <p:nvPr>
            <p:ph type="title"/>
          </p:nvPr>
        </p:nvSpPr>
        <p:spPr>
          <a:xfrm>
            <a:off x="1097280" y="286603"/>
            <a:ext cx="10058400" cy="942429"/>
          </a:xfrm>
        </p:spPr>
        <p:txBody>
          <a:bodyPr>
            <a:normAutofit/>
          </a:bodyPr>
          <a:lstStyle/>
          <a:p>
            <a:pPr algn="ctr"/>
            <a:r>
              <a:rPr lang="ru-RU" sz="3600" dirty="0">
                <a:latin typeface="Verdana" panose="020B0604030504040204" pitchFamily="34" charset="0"/>
                <a:ea typeface="Verdana" panose="020B0604030504040204" pitchFamily="34" charset="0"/>
              </a:rPr>
              <a:t>Проекция </a:t>
            </a:r>
            <a:r>
              <a:rPr lang="ru-RU" sz="3600" i="0" dirty="0">
                <a:solidFill>
                  <a:srgbClr val="000000"/>
                </a:solidFill>
                <a:effectLst/>
                <a:latin typeface="Verdana" panose="020B0604030504040204" pitchFamily="34" charset="0"/>
                <a:ea typeface="Verdana" panose="020B0604030504040204" pitchFamily="34" charset="0"/>
              </a:rPr>
              <a:t>Гаусса-Крюгера</a:t>
            </a:r>
            <a:endParaRPr lang="ru-KZ" sz="3600" dirty="0">
              <a:latin typeface="Verdana" panose="020B0604030504040204" pitchFamily="34" charset="0"/>
              <a:ea typeface="Verdana" panose="020B0604030504040204" pitchFamily="34" charset="0"/>
            </a:endParaRPr>
          </a:p>
        </p:txBody>
      </p:sp>
      <p:pic>
        <p:nvPicPr>
          <p:cNvPr id="6146" name="Picture 2" descr="Проекция Гаусса — Крюгера — Рувики: Интернет-энциклопедия">
            <a:extLst>
              <a:ext uri="{FF2B5EF4-FFF2-40B4-BE49-F238E27FC236}">
                <a16:creationId xmlns:a16="http://schemas.microsoft.com/office/drawing/2014/main" id="{0FCE0508-AF6B-426B-8145-7A788A5A1A3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3299" y="1406012"/>
            <a:ext cx="9690675" cy="4906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047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AAE440-DCCC-4696-B3C7-59EAE87610B1}"/>
              </a:ext>
            </a:extLst>
          </p:cNvPr>
          <p:cNvSpPr>
            <a:spLocks noGrp="1"/>
          </p:cNvSpPr>
          <p:nvPr>
            <p:ph type="title"/>
          </p:nvPr>
        </p:nvSpPr>
        <p:spPr/>
        <p:txBody>
          <a:bodyPr>
            <a:normAutofit/>
          </a:bodyPr>
          <a:lstStyle/>
          <a:p>
            <a:r>
              <a:rPr lang="ru-RU" sz="3600" b="1" dirty="0">
                <a:solidFill>
                  <a:srgbClr val="000000"/>
                </a:solidFill>
                <a:effectLst/>
                <a:latin typeface="Verdana" panose="020B0604030504040204" pitchFamily="34" charset="0"/>
              </a:rPr>
              <a:t>Переход между системами координат</a:t>
            </a:r>
            <a:endParaRPr lang="ru-KZ" sz="3600" dirty="0"/>
          </a:p>
        </p:txBody>
      </p:sp>
      <p:sp>
        <p:nvSpPr>
          <p:cNvPr id="3" name="Объект 2">
            <a:extLst>
              <a:ext uri="{FF2B5EF4-FFF2-40B4-BE49-F238E27FC236}">
                <a16:creationId xmlns:a16="http://schemas.microsoft.com/office/drawing/2014/main" id="{26C97FF3-E135-4C5B-A524-E74B15B1AE2F}"/>
              </a:ext>
            </a:extLst>
          </p:cNvPr>
          <p:cNvSpPr>
            <a:spLocks noGrp="1"/>
          </p:cNvSpPr>
          <p:nvPr>
            <p:ph idx="1"/>
          </p:nvPr>
        </p:nvSpPr>
        <p:spPr/>
        <p:txBody>
          <a:bodyPr>
            <a:normAutofit lnSpcReduction="10000"/>
          </a:bodyPr>
          <a:lstStyle/>
          <a:p>
            <a:r>
              <a:rPr lang="ru-RU" b="0" i="0" dirty="0">
                <a:solidFill>
                  <a:srgbClr val="000000"/>
                </a:solidFill>
                <a:effectLst/>
                <a:latin typeface="Verdana" panose="020B0604030504040204" pitchFamily="34" charset="0"/>
              </a:rPr>
              <a:t>Последнее время, с развитием спутниковой навигации, проблема перехода из универсальной общеземной системы координат используемой приборами GPS - WGS84 в другие системы координат , например СК-42 (</a:t>
            </a:r>
            <a:r>
              <a:rPr lang="ru-RU" b="0" i="0" dirty="0" err="1">
                <a:solidFill>
                  <a:srgbClr val="000000"/>
                </a:solidFill>
                <a:effectLst/>
                <a:latin typeface="Verdana" panose="020B0604030504040204" pitchFamily="34" charset="0"/>
              </a:rPr>
              <a:t>Pulkovo</a:t>
            </a:r>
            <a:r>
              <a:rPr lang="ru-RU" b="0" i="0" dirty="0">
                <a:solidFill>
                  <a:srgbClr val="000000"/>
                </a:solidFill>
                <a:effectLst/>
                <a:latin typeface="Verdana" panose="020B0604030504040204" pitchFamily="34" charset="0"/>
              </a:rPr>
              <a:t> 1942) встает особенно явно. Для перехода из одной системы координат в другую используется набор параметров определяющих отличие эллипсоида на котором базируется одна СК от другого. Это т.н. линейные элементы трансформирования определяющие сдвиг центра масс эллипсоида относительно общеземного и угловые элементы трансформирования определяющие соответственно поворот эллипсоида относительно общеземного. Обычная разница между одними и теми же координатами в разных системах составляет порядка 150 метров. Если вы видите, что одни ваши данные равномерно смещены относительно других слоев на эту величину, то скорее всего вы используете данные находящиеся в разных системах координат, например одновременно используются данные в WGS84 и </a:t>
            </a:r>
            <a:r>
              <a:rPr lang="ru-RU" b="0" i="0" dirty="0" err="1">
                <a:solidFill>
                  <a:srgbClr val="000000"/>
                </a:solidFill>
                <a:effectLst/>
                <a:latin typeface="Verdana" panose="020B0604030504040204" pitchFamily="34" charset="0"/>
              </a:rPr>
              <a:t>Pulkovo</a:t>
            </a:r>
            <a:r>
              <a:rPr lang="ru-RU" b="0" i="0" dirty="0">
                <a:solidFill>
                  <a:srgbClr val="000000"/>
                </a:solidFill>
                <a:effectLst/>
                <a:latin typeface="Verdana" panose="020B0604030504040204" pitchFamily="34" charset="0"/>
              </a:rPr>
              <a:t> 1942.</a:t>
            </a:r>
            <a:endParaRPr lang="ru-KZ" dirty="0"/>
          </a:p>
        </p:txBody>
      </p:sp>
    </p:spTree>
    <p:extLst>
      <p:ext uri="{BB962C8B-B14F-4D97-AF65-F5344CB8AC3E}">
        <p14:creationId xmlns:p14="http://schemas.microsoft.com/office/powerpoint/2010/main" val="2783149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38C23C-0E75-45FC-BB5D-17CC27C14244}"/>
              </a:ext>
            </a:extLst>
          </p:cNvPr>
          <p:cNvSpPr>
            <a:spLocks noGrp="1"/>
          </p:cNvSpPr>
          <p:nvPr>
            <p:ph type="title"/>
          </p:nvPr>
        </p:nvSpPr>
        <p:spPr/>
        <p:txBody>
          <a:bodyPr>
            <a:normAutofit/>
          </a:bodyPr>
          <a:lstStyle/>
          <a:p>
            <a:pPr algn="ctr"/>
            <a:r>
              <a:rPr lang="ru-RU" sz="3600" dirty="0">
                <a:solidFill>
                  <a:srgbClr val="000000"/>
                </a:solidFill>
                <a:effectLst/>
                <a:latin typeface="Verdana" panose="020B0604030504040204" pitchFamily="34" charset="0"/>
              </a:rPr>
              <a:t>Файл описания проекции</a:t>
            </a:r>
            <a:br>
              <a:rPr lang="ru-RU" sz="3600" dirty="0">
                <a:solidFill>
                  <a:srgbClr val="000000"/>
                </a:solidFill>
                <a:effectLst/>
                <a:latin typeface="Verdana" panose="020B0604030504040204" pitchFamily="34" charset="0"/>
              </a:rPr>
            </a:br>
            <a:endParaRPr lang="ru-KZ" sz="3600" dirty="0"/>
          </a:p>
        </p:txBody>
      </p:sp>
      <p:sp>
        <p:nvSpPr>
          <p:cNvPr id="3" name="Объект 2">
            <a:extLst>
              <a:ext uri="{FF2B5EF4-FFF2-40B4-BE49-F238E27FC236}">
                <a16:creationId xmlns:a16="http://schemas.microsoft.com/office/drawing/2014/main" id="{D75C9178-EB7D-49AC-B2CD-354AD96AFAA2}"/>
              </a:ext>
            </a:extLst>
          </p:cNvPr>
          <p:cNvSpPr>
            <a:spLocks noGrp="1"/>
          </p:cNvSpPr>
          <p:nvPr>
            <p:ph idx="1"/>
          </p:nvPr>
        </p:nvSpPr>
        <p:spPr>
          <a:xfrm>
            <a:off x="6420464" y="1880147"/>
            <a:ext cx="5167835" cy="3807814"/>
          </a:xfrm>
        </p:spPr>
        <p:txBody>
          <a:bodyPr>
            <a:normAutofit lnSpcReduction="10000"/>
          </a:bodyPr>
          <a:lstStyle/>
          <a:p>
            <a:r>
              <a:rPr lang="ru-RU" b="0" i="0" dirty="0">
                <a:solidFill>
                  <a:srgbClr val="000000"/>
                </a:solidFill>
                <a:effectLst/>
                <a:latin typeface="Verdana" panose="020B0604030504040204" pitchFamily="34" charset="0"/>
              </a:rPr>
              <a:t>Проекция данных записывается в специальный файл (имеющий расширение </a:t>
            </a:r>
            <a:r>
              <a:rPr lang="ru-RU" b="0" i="0" dirty="0" err="1">
                <a:solidFill>
                  <a:srgbClr val="000000"/>
                </a:solidFill>
                <a:effectLst/>
                <a:latin typeface="Verdana" panose="020B0604030504040204" pitchFamily="34" charset="0"/>
              </a:rPr>
              <a:t>prj</a:t>
            </a:r>
            <a:r>
              <a:rPr lang="ru-RU" b="0" i="0" dirty="0">
                <a:solidFill>
                  <a:srgbClr val="000000"/>
                </a:solidFill>
                <a:effectLst/>
                <a:latin typeface="Verdana" panose="020B0604030504040204" pitchFamily="34" charset="0"/>
              </a:rPr>
              <a:t>), в котором указывается система координат, проекция, единицы измерения и другие данные, важные для пространственной привязки данных. Без этого файла, определение проекции данных может быть затруднительно. Этот файл помогает ГИС определить пространственную привязку данных и перевести их в другую проекцию, если такая команда будет дана ГИС.</a:t>
            </a:r>
            <a:endParaRPr lang="ru-KZ" dirty="0"/>
          </a:p>
        </p:txBody>
      </p:sp>
      <p:pic>
        <p:nvPicPr>
          <p:cNvPr id="9218" name="Picture 2" descr="Стереографическая, Азимутальная равнопромежуточная проекция и Азимутальная равновеликая проекция Ламберта, каждая с центром на экваторе">
            <a:extLst>
              <a:ext uri="{FF2B5EF4-FFF2-40B4-BE49-F238E27FC236}">
                <a16:creationId xmlns:a16="http://schemas.microsoft.com/office/drawing/2014/main" id="{E948592E-1ED1-40F2-9470-601266952A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005" y="1658702"/>
            <a:ext cx="5705475"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7908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7D865A71-E7F3-4437-B6B0-CC258C385362}"/>
              </a:ext>
            </a:extLst>
          </p:cNvPr>
          <p:cNvSpPr>
            <a:spLocks noGrp="1"/>
          </p:cNvSpPr>
          <p:nvPr>
            <p:ph type="title"/>
          </p:nvPr>
        </p:nvSpPr>
        <p:spPr>
          <a:xfrm>
            <a:off x="978310" y="1859764"/>
            <a:ext cx="10058400" cy="1450757"/>
          </a:xfrm>
        </p:spPr>
        <p:txBody>
          <a:bodyPr/>
          <a:lstStyle/>
          <a:p>
            <a:pPr algn="ctr"/>
            <a:r>
              <a:rPr lang="ru-RU" dirty="0"/>
              <a:t>Благодарю за внимание!</a:t>
            </a:r>
            <a:endParaRPr lang="ru-KZ" dirty="0"/>
          </a:p>
        </p:txBody>
      </p:sp>
    </p:spTree>
    <p:extLst>
      <p:ext uri="{BB962C8B-B14F-4D97-AF65-F5344CB8AC3E}">
        <p14:creationId xmlns:p14="http://schemas.microsoft.com/office/powerpoint/2010/main" val="1494064644"/>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49</TotalTime>
  <Words>968</Words>
  <Application>Microsoft Office PowerPoint</Application>
  <PresentationFormat>Широкоэкранный</PresentationFormat>
  <Paragraphs>36</Paragraphs>
  <Slides>14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Calibri</vt:lpstr>
      <vt:lpstr>Calibri Light</vt:lpstr>
      <vt:lpstr>Verdana</vt:lpstr>
      <vt:lpstr>Ретро</vt:lpstr>
      <vt:lpstr>Основы ГИС и обработка геодезических данных</vt:lpstr>
      <vt:lpstr>Презентация PowerPoint</vt:lpstr>
      <vt:lpstr>Существует 2 типа систем координат: географические системы координат и спроектированные системы координат. </vt:lpstr>
      <vt:lpstr>Презентация PowerPoint</vt:lpstr>
      <vt:lpstr>Презентация PowerPoint</vt:lpstr>
      <vt:lpstr>Отличия сферической географической и прямоугольной систем координат</vt:lpstr>
      <vt:lpstr>Локальная система координат </vt:lpstr>
      <vt:lpstr>Распространенные географические системы координат.</vt:lpstr>
      <vt:lpstr>Распространенные проекции</vt:lpstr>
      <vt:lpstr>Проекция UTM  (Universal Transverse Mercator)</vt:lpstr>
      <vt:lpstr>Проекция Гаусса-Крюгера</vt:lpstr>
      <vt:lpstr>Переход между системами координат</vt:lpstr>
      <vt:lpstr>Файл описания проекции </vt:lpstr>
      <vt:lpstr>Благодарю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Основы ГИС и обработка геодезических данных</dc:title>
  <dc:creator>Acer</dc:creator>
  <cp:lastModifiedBy>Acer</cp:lastModifiedBy>
  <cp:revision>10</cp:revision>
  <dcterms:created xsi:type="dcterms:W3CDTF">2024-09-18T15:24:00Z</dcterms:created>
  <dcterms:modified xsi:type="dcterms:W3CDTF">2024-09-21T13:15:29Z</dcterms:modified>
</cp:coreProperties>
</file>